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  <p:embeddedFont>
      <p:font typeface="Petron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24">
          <p15:clr>
            <a:srgbClr val="747775"/>
          </p15:clr>
        </p15:guide>
        <p15:guide id="2" pos="576">
          <p15:clr>
            <a:srgbClr val="747775"/>
          </p15:clr>
        </p15:guide>
        <p15:guide id="3" orient="horz" pos="936">
          <p15:clr>
            <a:srgbClr val="747775"/>
          </p15:clr>
        </p15:guide>
        <p15:guide id="4" orient="horz" pos="2395">
          <p15:clr>
            <a:srgbClr val="747775"/>
          </p15:clr>
        </p15:guide>
        <p15:guide id="5" orient="horz" pos="3816">
          <p15:clr>
            <a:srgbClr val="747775"/>
          </p15:clr>
        </p15:guide>
        <p15:guide id="6" orient="horz" pos="3816">
          <p15:clr>
            <a:srgbClr val="747775"/>
          </p15:clr>
        </p15:guide>
        <p15:guide id="7" orient="horz" pos="1224">
          <p15:clr>
            <a:srgbClr val="747775"/>
          </p15:clr>
        </p15:guide>
        <p15:guide id="8" orient="horz" pos="4576">
          <p15:clr>
            <a:srgbClr val="747775"/>
          </p15:clr>
        </p15:guide>
        <p15:guide id="9" pos="1056">
          <p15:clr>
            <a:srgbClr val="747775"/>
          </p15:clr>
        </p15:guide>
        <p15:guide id="10" pos="3420">
          <p15:clr>
            <a:srgbClr val="747775"/>
          </p15:clr>
        </p15:guide>
        <p15:guide id="11" pos="3816">
          <p15:clr>
            <a:srgbClr val="747775"/>
          </p15:clr>
        </p15:guide>
        <p15:guide id="12" pos="4707">
          <p15:clr>
            <a:srgbClr val="747775"/>
          </p15:clr>
        </p15:guide>
        <p15:guide id="13" pos="4536">
          <p15:clr>
            <a:srgbClr val="747775"/>
          </p15:clr>
        </p15:guide>
        <p15:guide id="14" pos="4608">
          <p15:clr>
            <a:srgbClr val="747775"/>
          </p15:clr>
        </p15:guide>
        <p15:guide id="15" orient="horz" pos="112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CCA77D-DB2C-4F00-A295-70ABF4392C35}">
  <a:tblStyle styleId="{ACCCA77D-DB2C-4F00-A295-70ABF4392C3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24" orient="horz"/>
        <p:guide pos="576"/>
        <p:guide pos="936" orient="horz"/>
        <p:guide pos="2395" orient="horz"/>
        <p:guide pos="3816" orient="horz"/>
        <p:guide pos="3816" orient="horz"/>
        <p:guide pos="1224" orient="horz"/>
        <p:guide pos="4576" orient="horz"/>
        <p:guide pos="1056"/>
        <p:guide pos="3420"/>
        <p:guide pos="3816"/>
        <p:guide pos="4707"/>
        <p:guide pos="4536"/>
        <p:guide pos="4608"/>
        <p:guide pos="112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bold.fntdata"/><Relationship Id="rId11" Type="http://schemas.openxmlformats.org/officeDocument/2006/relationships/slide" Target="slides/slide5.xml"/><Relationship Id="rId22" Type="http://schemas.openxmlformats.org/officeDocument/2006/relationships/font" Target="fonts/Petrona-boldItalic.fntdata"/><Relationship Id="rId10" Type="http://schemas.openxmlformats.org/officeDocument/2006/relationships/slide" Target="slides/slide4.xml"/><Relationship Id="rId21" Type="http://schemas.openxmlformats.org/officeDocument/2006/relationships/font" Target="fonts/Petrona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Inter-regular.fntdata"/><Relationship Id="rId14" Type="http://schemas.openxmlformats.org/officeDocument/2006/relationships/slide" Target="slides/slide8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Petrona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7135081d4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57135081d4_1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57135081d4_1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7135081d4_1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57135081d4_1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57135081d4_1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779350d5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5779350d5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5779350d5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779350d5d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779350d5d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5779350d5d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914400" y="1807325"/>
            <a:ext cx="75564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Análise de Dados - Plataformas de Streaming</a:t>
            </a:r>
            <a:endParaRPr b="0" i="0" sz="46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975198" y="5857650"/>
            <a:ext cx="5952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Inter"/>
              <a:buNone/>
            </a:pPr>
            <a:r>
              <a:rPr b="1" lang="en-US" sz="22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b="1" i="0" lang="en-US" sz="22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or Carla Bruckmann e Cr</a:t>
            </a:r>
            <a:r>
              <a:rPr b="1" lang="en-US" sz="22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isty Ellen Ribeiro</a:t>
            </a:r>
            <a:endParaRPr b="0" i="0" sz="220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963752" y="6384125"/>
            <a:ext cx="3290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Inter"/>
              <a:buNone/>
            </a:pPr>
            <a:r>
              <a:rPr b="1" lang="en-US" sz="15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12 de maio de 2025</a:t>
            </a:r>
            <a:endParaRPr b="0" i="0" sz="1500" u="none" cap="none" strike="noStrike"/>
          </a:p>
        </p:txBody>
      </p:sp>
      <p:sp>
        <p:nvSpPr>
          <p:cNvPr id="52" name="Google Shape;52;p11"/>
          <p:cNvSpPr/>
          <p:nvPr/>
        </p:nvSpPr>
        <p:spPr>
          <a:xfrm>
            <a:off x="914403" y="3808747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Análise de Dados Spotify, Apple Music e Deezer,</a:t>
            </a:r>
            <a:endParaRPr sz="175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Para Lançamento de Novo Artista.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914401" y="914400"/>
            <a:ext cx="8735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Objetivo da Análise:</a:t>
            </a:r>
            <a:endParaRPr b="0" i="0" sz="465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2057400" y="3819000"/>
            <a:ext cx="5628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Perfil de Músicas:</a:t>
            </a:r>
            <a:endParaRPr b="0" i="0" sz="230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2057400" y="4272550"/>
            <a:ext cx="3586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Medidas descritivas (quartis).</a:t>
            </a:r>
            <a:endParaRPr b="0" i="0" sz="175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914400" y="1922200"/>
            <a:ext cx="98844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1" lang="en-US" sz="19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Validar hipóteses</a:t>
            </a:r>
            <a:r>
              <a:rPr lang="en-US" sz="19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sobre fatores que influenciam o sucesso de músicas nas plataformas de streaming, com recomendações práticas </a:t>
            </a:r>
            <a:r>
              <a:rPr b="1" lang="en-US" sz="19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para otimizar o lançamento bem sucedido de um novo artista</a:t>
            </a:r>
            <a:r>
              <a:rPr lang="en-US" sz="19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lang="en-US" sz="2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240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1736665" y="3755388"/>
            <a:ext cx="170100" cy="871200"/>
          </a:xfrm>
          <a:prstGeom prst="roundRect">
            <a:avLst>
              <a:gd fmla="val 5603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3962400" y="5190600"/>
            <a:ext cx="3387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5 Hipóteses:</a:t>
            </a:r>
            <a:endParaRPr b="0" i="0" sz="2300" u="none" cap="none" strike="noStrike"/>
          </a:p>
        </p:txBody>
      </p:sp>
      <p:sp>
        <p:nvSpPr>
          <p:cNvPr id="64" name="Google Shape;64;p12"/>
          <p:cNvSpPr/>
          <p:nvPr/>
        </p:nvSpPr>
        <p:spPr>
          <a:xfrm>
            <a:off x="3962400" y="5644150"/>
            <a:ext cx="3688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Correlação e Validação.</a:t>
            </a:r>
            <a:endParaRPr b="0" i="0" sz="175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3641665" y="5126988"/>
            <a:ext cx="170100" cy="871200"/>
          </a:xfrm>
          <a:prstGeom prst="roundRect">
            <a:avLst>
              <a:gd fmla="val 5603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5697150" y="6625800"/>
            <a:ext cx="3387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Recomendações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:</a:t>
            </a:r>
            <a:endParaRPr b="0" i="0" sz="2300" u="none" cap="none" strike="noStrike"/>
          </a:p>
        </p:txBody>
      </p:sp>
      <p:sp>
        <p:nvSpPr>
          <p:cNvPr id="67" name="Google Shape;67;p12"/>
          <p:cNvSpPr/>
          <p:nvPr/>
        </p:nvSpPr>
        <p:spPr>
          <a:xfrm>
            <a:off x="5697150" y="7079350"/>
            <a:ext cx="3688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Otimização de Lançamento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750" u="none" cap="none" strike="noStrike"/>
          </a:p>
        </p:txBody>
      </p:sp>
      <p:sp>
        <p:nvSpPr>
          <p:cNvPr id="68" name="Google Shape;68;p12"/>
          <p:cNvSpPr/>
          <p:nvPr/>
        </p:nvSpPr>
        <p:spPr>
          <a:xfrm>
            <a:off x="5376415" y="6562188"/>
            <a:ext cx="170100" cy="871200"/>
          </a:xfrm>
          <a:prstGeom prst="roundRect">
            <a:avLst>
              <a:gd fmla="val 5603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2" title="ChatGPT Image 9 de mai. de 2025, 18_30_27.png"/>
          <p:cNvPicPr preferRelativeResize="0"/>
          <p:nvPr/>
        </p:nvPicPr>
        <p:blipFill rotWithShape="1">
          <a:blip r:embed="rId3">
            <a:alphaModFix/>
          </a:blip>
          <a:srcRect b="929" l="17799" r="53676" t="-930"/>
          <a:stretch/>
        </p:blipFill>
        <p:spPr>
          <a:xfrm>
            <a:off x="11156300" y="-38800"/>
            <a:ext cx="3521149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400" y="7620000"/>
            <a:ext cx="18383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946190" y="920340"/>
            <a:ext cx="7194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Perfil de Músicas:</a:t>
            </a:r>
            <a:endParaRPr b="0" i="0" sz="465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7179900" y="1291825"/>
            <a:ext cx="7450500" cy="6521700"/>
          </a:xfrm>
          <a:prstGeom prst="roundRect">
            <a:avLst>
              <a:gd fmla="val 5595" name="adj"/>
            </a:avLst>
          </a:prstGeom>
          <a:noFill/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7472400" y="2451550"/>
            <a:ext cx="70686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9" name="Google Shape;79;p13"/>
          <p:cNvGrpSpPr/>
          <p:nvPr/>
        </p:nvGrpSpPr>
        <p:grpSpPr>
          <a:xfrm>
            <a:off x="913272" y="1973450"/>
            <a:ext cx="2750503" cy="1595100"/>
            <a:chOff x="6280097" y="2659250"/>
            <a:chExt cx="2750503" cy="1595100"/>
          </a:xfrm>
        </p:grpSpPr>
        <p:sp>
          <p:nvSpPr>
            <p:cNvPr id="80" name="Google Shape;80;p13"/>
            <p:cNvSpPr/>
            <p:nvPr/>
          </p:nvSpPr>
          <p:spPr>
            <a:xfrm>
              <a:off x="6280200" y="2659250"/>
              <a:ext cx="2750400" cy="1595100"/>
            </a:xfrm>
            <a:prstGeom prst="roundRect">
              <a:avLst>
                <a:gd fmla="val 4612" name="adj"/>
              </a:avLst>
            </a:prstGeom>
            <a:solidFill>
              <a:srgbClr val="2F1D63"/>
            </a:solidFill>
            <a:ln cap="flat" cmpd="sng" w="9525">
              <a:solidFill>
                <a:srgbClr val="4836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514625" y="2893700"/>
              <a:ext cx="23562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6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300"/>
                <a:buFont typeface="Petrona"/>
                <a:buNone/>
              </a:pP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Total de Músicas:</a:t>
              </a:r>
              <a:endParaRPr b="0" i="0" sz="2300" u="none" cap="none" strike="noStrike"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280097" y="3401850"/>
              <a:ext cx="27504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80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4650"/>
                <a:buFont typeface="Petrona"/>
                <a:buNone/>
              </a:pPr>
              <a:r>
                <a:rPr b="1" lang="en-US" sz="4650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950</a:t>
              </a:r>
              <a:endParaRPr b="0" i="0" sz="4650" u="none" cap="none" strike="noStrike"/>
            </a:p>
          </p:txBody>
        </p:sp>
      </p:grpSp>
      <p:grpSp>
        <p:nvGrpSpPr>
          <p:cNvPr id="83" name="Google Shape;83;p13"/>
          <p:cNvGrpSpPr/>
          <p:nvPr/>
        </p:nvGrpSpPr>
        <p:grpSpPr>
          <a:xfrm>
            <a:off x="3876825" y="3802250"/>
            <a:ext cx="2750550" cy="1595100"/>
            <a:chOff x="6280050" y="2659250"/>
            <a:chExt cx="2750550" cy="1595100"/>
          </a:xfrm>
        </p:grpSpPr>
        <p:sp>
          <p:nvSpPr>
            <p:cNvPr id="84" name="Google Shape;84;p13"/>
            <p:cNvSpPr/>
            <p:nvPr/>
          </p:nvSpPr>
          <p:spPr>
            <a:xfrm>
              <a:off x="6280200" y="2659250"/>
              <a:ext cx="2750400" cy="1595100"/>
            </a:xfrm>
            <a:prstGeom prst="roundRect">
              <a:avLst>
                <a:gd fmla="val 4612" name="adj"/>
              </a:avLst>
            </a:prstGeom>
            <a:noFill/>
            <a:ln cap="flat" cmpd="sng" w="9525">
              <a:solidFill>
                <a:srgbClr val="4836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289425" y="2893700"/>
              <a:ext cx="26991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300"/>
                <a:buFont typeface="Petrona"/>
                <a:buNone/>
              </a:pP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Artista + músicas</a:t>
              </a: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:</a:t>
              </a:r>
              <a:endParaRPr b="0" i="0" sz="2300" u="none" cap="none" strike="noStrike"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6280050" y="3401850"/>
              <a:ext cx="27504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80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4650"/>
                <a:buFont typeface="Petrona"/>
                <a:buNone/>
              </a:pPr>
              <a:r>
                <a:rPr b="1" lang="en-US" sz="3000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Taylor Swift</a:t>
              </a:r>
              <a:endParaRPr b="0" i="0" sz="3000" u="none" cap="none" strike="noStrike"/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3868200" y="5631050"/>
            <a:ext cx="2750825" cy="1595100"/>
            <a:chOff x="6279775" y="2659250"/>
            <a:chExt cx="2750825" cy="1595100"/>
          </a:xfrm>
        </p:grpSpPr>
        <p:sp>
          <p:nvSpPr>
            <p:cNvPr id="88" name="Google Shape;88;p13"/>
            <p:cNvSpPr/>
            <p:nvPr/>
          </p:nvSpPr>
          <p:spPr>
            <a:xfrm>
              <a:off x="6280200" y="2659250"/>
              <a:ext cx="2750400" cy="1595100"/>
            </a:xfrm>
            <a:prstGeom prst="roundRect">
              <a:avLst>
                <a:gd fmla="val 4612" name="adj"/>
              </a:avLst>
            </a:prstGeom>
            <a:noFill/>
            <a:ln cap="flat" cmpd="sng" w="9525">
              <a:solidFill>
                <a:srgbClr val="4836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279875" y="2893700"/>
              <a:ext cx="2750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300"/>
                <a:buFont typeface="Petrona"/>
                <a:buNone/>
              </a:pP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Artista + Streams</a:t>
              </a: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:</a:t>
              </a:r>
              <a:endParaRPr b="0" i="0" sz="2300" u="none" cap="none" strike="noStrike"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6279775" y="3401850"/>
              <a:ext cx="27507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80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4650"/>
                <a:buFont typeface="Petrona"/>
                <a:buNone/>
              </a:pPr>
              <a:r>
                <a:rPr b="1" lang="en-US" sz="3000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The Weeknd</a:t>
              </a:r>
              <a:endParaRPr b="0" i="0" sz="3000" u="none" cap="none" strike="noStrike"/>
            </a:p>
          </p:txBody>
        </p:sp>
      </p:grpSp>
      <p:sp>
        <p:nvSpPr>
          <p:cNvPr id="91" name="Google Shape;91;p13"/>
          <p:cNvSpPr/>
          <p:nvPr/>
        </p:nvSpPr>
        <p:spPr>
          <a:xfrm>
            <a:off x="7503363" y="1537850"/>
            <a:ext cx="7233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Com mais Streams: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896825" y="3802250"/>
            <a:ext cx="2750400" cy="1595100"/>
            <a:chOff x="6280200" y="2659250"/>
            <a:chExt cx="2750400" cy="1595100"/>
          </a:xfrm>
        </p:grpSpPr>
        <p:sp>
          <p:nvSpPr>
            <p:cNvPr id="93" name="Google Shape;93;p13"/>
            <p:cNvSpPr/>
            <p:nvPr/>
          </p:nvSpPr>
          <p:spPr>
            <a:xfrm>
              <a:off x="6280200" y="2659250"/>
              <a:ext cx="2750400" cy="1595100"/>
            </a:xfrm>
            <a:prstGeom prst="roundRect">
              <a:avLst>
                <a:gd fmla="val 4612" name="adj"/>
              </a:avLst>
            </a:prstGeom>
            <a:noFill/>
            <a:ln cap="flat" cmpd="sng" w="9525">
              <a:solidFill>
                <a:srgbClr val="4836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514625" y="2893700"/>
              <a:ext cx="23562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300"/>
                <a:buFont typeface="Petrona"/>
                <a:buNone/>
              </a:pP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Total de Streams:</a:t>
              </a:r>
              <a:endParaRPr b="0" i="0" sz="2300" u="none" cap="none" strike="noStrike"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342200" y="3401850"/>
              <a:ext cx="26883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80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4650"/>
                <a:buFont typeface="Petrona"/>
                <a:buNone/>
              </a:pPr>
              <a:r>
                <a:rPr b="1" lang="en-US" sz="4650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488,4 B</a:t>
              </a:r>
              <a:endParaRPr b="0" i="0" sz="4650" u="none" cap="none" strike="noStrike"/>
            </a:p>
          </p:txBody>
        </p:sp>
      </p:grpSp>
      <p:grpSp>
        <p:nvGrpSpPr>
          <p:cNvPr id="96" name="Google Shape;96;p13"/>
          <p:cNvGrpSpPr/>
          <p:nvPr/>
        </p:nvGrpSpPr>
        <p:grpSpPr>
          <a:xfrm>
            <a:off x="896825" y="5631050"/>
            <a:ext cx="2750400" cy="1595100"/>
            <a:chOff x="6280200" y="2659250"/>
            <a:chExt cx="2750400" cy="1595100"/>
          </a:xfrm>
        </p:grpSpPr>
        <p:sp>
          <p:nvSpPr>
            <p:cNvPr id="97" name="Google Shape;97;p13"/>
            <p:cNvSpPr/>
            <p:nvPr/>
          </p:nvSpPr>
          <p:spPr>
            <a:xfrm>
              <a:off x="6280200" y="2659250"/>
              <a:ext cx="2750400" cy="1595100"/>
            </a:xfrm>
            <a:prstGeom prst="roundRect">
              <a:avLst>
                <a:gd fmla="val 4612" name="adj"/>
              </a:avLst>
            </a:prstGeom>
            <a:noFill/>
            <a:ln cap="flat" cmpd="sng" w="9525">
              <a:solidFill>
                <a:srgbClr val="4836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514625" y="2893700"/>
              <a:ext cx="23562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300"/>
                <a:buFont typeface="Petrona"/>
                <a:buNone/>
              </a:pP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Total de Playlists:</a:t>
              </a:r>
              <a:endParaRPr b="0" i="0" sz="2300" u="none" cap="none" strike="noStrike"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6342200" y="3401850"/>
              <a:ext cx="26883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80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4650"/>
                <a:buFont typeface="Petrona"/>
                <a:buNone/>
              </a:pPr>
              <a:r>
                <a:rPr b="1" lang="en-US" sz="4650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5,38 M</a:t>
              </a:r>
              <a:endParaRPr b="0" i="0" sz="4650" u="none" cap="none" strike="noStrike"/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7534570" y="2110058"/>
            <a:ext cx="6844888" cy="2266055"/>
            <a:chOff x="7534753" y="2506818"/>
            <a:chExt cx="6559548" cy="1191594"/>
          </a:xfrm>
        </p:grpSpPr>
        <p:grpSp>
          <p:nvGrpSpPr>
            <p:cNvPr id="101" name="Google Shape;101;p13"/>
            <p:cNvGrpSpPr/>
            <p:nvPr/>
          </p:nvGrpSpPr>
          <p:grpSpPr>
            <a:xfrm>
              <a:off x="7534753" y="2506818"/>
              <a:ext cx="6559500" cy="1191594"/>
              <a:chOff x="6280200" y="2659250"/>
              <a:chExt cx="2759687" cy="1467300"/>
            </a:xfrm>
          </p:grpSpPr>
          <p:sp>
            <p:nvSpPr>
              <p:cNvPr id="102" name="Google Shape;102;p13"/>
              <p:cNvSpPr/>
              <p:nvPr/>
            </p:nvSpPr>
            <p:spPr>
              <a:xfrm>
                <a:off x="6280200" y="2659250"/>
                <a:ext cx="2750400" cy="1467300"/>
              </a:xfrm>
              <a:prstGeom prst="roundRect">
                <a:avLst>
                  <a:gd fmla="val 4612" name="adj"/>
                </a:avLst>
              </a:prstGeom>
              <a:solidFill>
                <a:srgbClr val="2F1D63"/>
              </a:solidFill>
              <a:ln cap="flat" cmpd="sng" w="9525">
                <a:solidFill>
                  <a:srgbClr val="48367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6407088" y="2797950"/>
                <a:ext cx="2632800" cy="200700"/>
              </a:xfrm>
              <a:prstGeom prst="rect">
                <a:avLst/>
              </a:prstGeom>
              <a:solidFill>
                <a:srgbClr val="2F1D6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608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2300"/>
                  <a:buFont typeface="Petrona"/>
                  <a:buNone/>
                </a:pPr>
                <a:r>
                  <a:rPr b="1" lang="en-US" sz="2300">
                    <a:solidFill>
                      <a:srgbClr val="FF8AAF"/>
                    </a:solidFill>
                    <a:latin typeface="Petrona"/>
                    <a:ea typeface="Petrona"/>
                    <a:cs typeface="Petrona"/>
                    <a:sym typeface="Petrona"/>
                  </a:rPr>
                  <a:t>Características (Quartis): </a:t>
                </a:r>
                <a:endParaRPr b="0" i="0" sz="2300" u="none" cap="none" strike="noStrike">
                  <a:solidFill>
                    <a:srgbClr val="FF8AAF"/>
                  </a:solidFill>
                </a:endParaRPr>
              </a:p>
            </p:txBody>
          </p:sp>
        </p:grpSp>
        <p:sp>
          <p:nvSpPr>
            <p:cNvPr id="104" name="Google Shape;104;p13"/>
            <p:cNvSpPr/>
            <p:nvPr/>
          </p:nvSpPr>
          <p:spPr>
            <a:xfrm>
              <a:off x="7836301" y="2948817"/>
              <a:ext cx="62580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rPr lang="en-US" sz="175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Menos dançantes, mais tristes ou neutras, energia mais baixa, pouco acústicas, baixa presença ao vivo, menos elementos falados</a:t>
              </a:r>
              <a:r>
                <a:rPr lang="en-US" sz="175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. </a:t>
              </a:r>
              <a:endParaRPr b="0" i="0" sz="1750" u="none" cap="none" strike="noStrike"/>
            </a:p>
          </p:txBody>
        </p:sp>
      </p:grpSp>
      <p:pic>
        <p:nvPicPr>
          <p:cNvPr id="105" name="Google Shape;105;p13" title="Captura de Tela 2025-05-12 às 18.30.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400" y="4821625"/>
            <a:ext cx="6912175" cy="25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/>
          <p:nvPr/>
        </p:nvSpPr>
        <p:spPr>
          <a:xfrm>
            <a:off x="13601175" y="4669500"/>
            <a:ext cx="778200" cy="435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48367C"/>
          </a:solidFill>
          <a:ln cap="flat" cmpd="sng" w="9525">
            <a:solidFill>
              <a:srgbClr val="2F1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2022</a:t>
            </a:r>
            <a:endParaRPr b="1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/>
          <p:nvPr/>
        </p:nvSpPr>
        <p:spPr>
          <a:xfrm>
            <a:off x="7338450" y="50"/>
            <a:ext cx="7313700" cy="8229600"/>
          </a:xfrm>
          <a:prstGeom prst="rect">
            <a:avLst/>
          </a:prstGeom>
          <a:solidFill>
            <a:srgbClr val="2F1D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870005" y="876775"/>
            <a:ext cx="11129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Hipóteses</a:t>
            </a: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:</a:t>
            </a:r>
            <a:endParaRPr b="0" i="0" sz="4650" u="none" cap="none" strike="noStrike"/>
          </a:p>
        </p:txBody>
      </p:sp>
      <p:sp>
        <p:nvSpPr>
          <p:cNvPr id="114" name="Google Shape;114;p14"/>
          <p:cNvSpPr/>
          <p:nvPr/>
        </p:nvSpPr>
        <p:spPr>
          <a:xfrm>
            <a:off x="9461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10227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800" u="none" cap="none" strike="noStrike"/>
          </a:p>
        </p:txBody>
      </p:sp>
      <p:sp>
        <p:nvSpPr>
          <p:cNvPr id="116" name="Google Shape;116;p14"/>
          <p:cNvSpPr/>
          <p:nvPr/>
        </p:nvSpPr>
        <p:spPr>
          <a:xfrm>
            <a:off x="1683300" y="2000125"/>
            <a:ext cx="5517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BPM Alto = Mais Sucesso?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1676400" y="2510425"/>
            <a:ext cx="55176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Hipótese </a:t>
            </a:r>
            <a:r>
              <a:rPr b="1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refutada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Correlação </a:t>
            </a:r>
            <a:r>
              <a:rPr b="1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muito fraca e negativa.</a:t>
            </a:r>
            <a:endParaRPr b="0" i="0" sz="1750" u="none" cap="none" strike="noStrike"/>
          </a:p>
        </p:txBody>
      </p:sp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000" y="3802250"/>
            <a:ext cx="6330899" cy="3939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74993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30B30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75759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800" u="none" cap="none" strike="noStrike"/>
          </a:p>
        </p:txBody>
      </p:sp>
      <p:sp>
        <p:nvSpPr>
          <p:cNvPr id="121" name="Google Shape;121;p14"/>
          <p:cNvSpPr/>
          <p:nvPr/>
        </p:nvSpPr>
        <p:spPr>
          <a:xfrm>
            <a:off x="8236500" y="2000125"/>
            <a:ext cx="5517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Mais Playlists = Mais Streams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?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8229600" y="2510425"/>
            <a:ext cx="55176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Hipótese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confirmada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Correlação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Positiva e Clara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 Playlists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são canais de descoberta e viralização.</a:t>
            </a:r>
            <a:endParaRPr b="0" i="0" sz="1750" u="none" cap="none" strike="noStrike"/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400" y="3802262"/>
            <a:ext cx="6281700" cy="40193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400" y="7620000"/>
            <a:ext cx="18383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/>
          <p:nvPr/>
        </p:nvSpPr>
        <p:spPr>
          <a:xfrm>
            <a:off x="870005" y="876775"/>
            <a:ext cx="11129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Hipóteses</a:t>
            </a: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:</a:t>
            </a:r>
            <a:endParaRPr b="0" i="0" sz="4650" u="none" cap="none" strike="noStrike"/>
          </a:p>
        </p:txBody>
      </p:sp>
      <p:sp>
        <p:nvSpPr>
          <p:cNvPr id="131" name="Google Shape;131;p15"/>
          <p:cNvSpPr/>
          <p:nvPr/>
        </p:nvSpPr>
        <p:spPr>
          <a:xfrm>
            <a:off x="9461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10227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800" u="none" cap="none" strike="noStrike"/>
          </a:p>
        </p:txBody>
      </p:sp>
      <p:sp>
        <p:nvSpPr>
          <p:cNvPr id="133" name="Google Shape;133;p15"/>
          <p:cNvSpPr/>
          <p:nvPr/>
        </p:nvSpPr>
        <p:spPr>
          <a:xfrm>
            <a:off x="1683300" y="2000125"/>
            <a:ext cx="10947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Popular em Outras Plataformas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 = Sucesso no Spotify?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1676400" y="2510425"/>
            <a:ext cx="81939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Hipótese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confirmada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Correlação </a:t>
            </a:r>
            <a:r>
              <a:rPr b="1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forte e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positiva entre Spotify e Deezer (playlists e charts).</a:t>
            </a:r>
            <a:endParaRPr b="0" i="0" sz="1750" u="none" cap="none" strike="noStrike"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000" y="3821923"/>
            <a:ext cx="6281699" cy="401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9400" y="3821925"/>
            <a:ext cx="6279598" cy="40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>
            <a:off x="7338450" y="50"/>
            <a:ext cx="7313700" cy="8229600"/>
          </a:xfrm>
          <a:prstGeom prst="rect">
            <a:avLst/>
          </a:prstGeom>
          <a:solidFill>
            <a:srgbClr val="2F1D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870005" y="876775"/>
            <a:ext cx="11129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Hipóteses</a:t>
            </a: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:</a:t>
            </a:r>
            <a:endParaRPr b="0" i="0" sz="4650" u="none" cap="none" strike="noStrike"/>
          </a:p>
        </p:txBody>
      </p:sp>
      <p:sp>
        <p:nvSpPr>
          <p:cNvPr id="144" name="Google Shape;144;p16"/>
          <p:cNvSpPr/>
          <p:nvPr/>
        </p:nvSpPr>
        <p:spPr>
          <a:xfrm>
            <a:off x="9461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10227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800" u="none" cap="none" strike="noStrike"/>
          </a:p>
        </p:txBody>
      </p:sp>
      <p:sp>
        <p:nvSpPr>
          <p:cNvPr id="146" name="Google Shape;146;p16"/>
          <p:cNvSpPr/>
          <p:nvPr/>
        </p:nvSpPr>
        <p:spPr>
          <a:xfrm>
            <a:off x="1683300" y="2000125"/>
            <a:ext cx="5517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Mais Músicas = Mais Streams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?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1676400" y="2510425"/>
            <a:ext cx="55176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Hipótese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confirmada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Correlação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positiva forte entre total músicas de artistas solo e streams.</a:t>
            </a:r>
            <a:endParaRPr b="0" i="0" sz="1750" u="none" cap="none" strike="noStrike"/>
          </a:p>
        </p:txBody>
      </p:sp>
      <p:sp>
        <p:nvSpPr>
          <p:cNvPr id="148" name="Google Shape;148;p16"/>
          <p:cNvSpPr/>
          <p:nvPr/>
        </p:nvSpPr>
        <p:spPr>
          <a:xfrm>
            <a:off x="74993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30B30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75759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5</a:t>
            </a:r>
            <a:endParaRPr b="0" i="0" sz="2800" u="none" cap="none" strike="noStrike"/>
          </a:p>
        </p:txBody>
      </p:sp>
      <p:sp>
        <p:nvSpPr>
          <p:cNvPr id="150" name="Google Shape;150;p16"/>
          <p:cNvSpPr/>
          <p:nvPr/>
        </p:nvSpPr>
        <p:spPr>
          <a:xfrm>
            <a:off x="8236500" y="2000125"/>
            <a:ext cx="5517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Características Influenciam Sucesso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?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8229600" y="2510425"/>
            <a:ext cx="55176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Hipótese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não confirmada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ões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muito fracas 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entre características e streams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b="0" i="0" sz="1750" u="none" cap="none" strike="noStrike"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50" y="3888700"/>
            <a:ext cx="6230899" cy="3930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16"/>
          <p:cNvGraphicFramePr/>
          <p:nvPr/>
        </p:nvGraphicFramePr>
        <p:xfrm>
          <a:off x="8229600" y="39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{ACCCA77D-DB2C-4F00-A295-70ABF4392C35}</a:tableStyleId>
              </a:tblPr>
              <a:tblGrid>
                <a:gridCol w="2787100"/>
                <a:gridCol w="3361475"/>
              </a:tblGrid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solidFill>
                            <a:schemeClr val="lt1"/>
                          </a:solidFill>
                          <a:latin typeface="Petrona"/>
                          <a:ea typeface="Petrona"/>
                          <a:cs typeface="Petrona"/>
                          <a:sym typeface="Petrona"/>
                        </a:rPr>
                        <a:t>Característica</a:t>
                      </a:r>
                      <a:endParaRPr b="1" sz="2300">
                        <a:solidFill>
                          <a:schemeClr val="lt1"/>
                        </a:solidFill>
                        <a:latin typeface="Petrona"/>
                        <a:ea typeface="Petrona"/>
                        <a:cs typeface="Petrona"/>
                        <a:sym typeface="Petro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solidFill>
                            <a:schemeClr val="lt1"/>
                          </a:solidFill>
                          <a:latin typeface="Petrona"/>
                          <a:ea typeface="Petrona"/>
                          <a:cs typeface="Petrona"/>
                          <a:sym typeface="Petrona"/>
                        </a:rPr>
                        <a:t>Correlação</a:t>
                      </a:r>
                      <a:endParaRPr b="1" sz="2300">
                        <a:solidFill>
                          <a:schemeClr val="lt1"/>
                        </a:solidFill>
                        <a:latin typeface="Petrona"/>
                        <a:ea typeface="Petrona"/>
                        <a:cs typeface="Petrona"/>
                        <a:sym typeface="Petrona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danceability__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-0,1059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valence__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-0,0409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energy__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-0,0259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acousticness__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-0,0045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53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instrumentalness__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-0,0449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liveness__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-0,0488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speechiness__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-0,1122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400" y="7620000"/>
            <a:ext cx="18383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/>
          <p:nvPr/>
        </p:nvSpPr>
        <p:spPr>
          <a:xfrm>
            <a:off x="870005" y="876775"/>
            <a:ext cx="11129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Recomendações:</a:t>
            </a:r>
            <a:endParaRPr b="0" i="0" sz="4650" u="none" cap="none" strike="noStrike"/>
          </a:p>
        </p:txBody>
      </p:sp>
      <p:sp>
        <p:nvSpPr>
          <p:cNvPr id="161" name="Google Shape;161;p17"/>
          <p:cNvSpPr/>
          <p:nvPr/>
        </p:nvSpPr>
        <p:spPr>
          <a:xfrm>
            <a:off x="9461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10227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800" u="none" cap="none" strike="noStrike"/>
          </a:p>
        </p:txBody>
      </p:sp>
      <p:sp>
        <p:nvSpPr>
          <p:cNvPr id="163" name="Google Shape;163;p17"/>
          <p:cNvSpPr/>
          <p:nvPr/>
        </p:nvSpPr>
        <p:spPr>
          <a:xfrm>
            <a:off x="1683300" y="2076300"/>
            <a:ext cx="33909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Priorizar a inclusão em playlists relevantes: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1683300" y="3019502"/>
            <a:ext cx="3421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Acompanhar playlists em crescimento e buscar inserção estratégica.</a:t>
            </a:r>
            <a:endParaRPr b="0" i="0" sz="1750" u="none" cap="none" strike="noStrike"/>
          </a:p>
        </p:txBody>
      </p:sp>
      <p:sp>
        <p:nvSpPr>
          <p:cNvPr id="165" name="Google Shape;165;p17"/>
          <p:cNvSpPr/>
          <p:nvPr/>
        </p:nvSpPr>
        <p:spPr>
          <a:xfrm>
            <a:off x="5464493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5541050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800" u="none" cap="none" strike="noStrike"/>
          </a:p>
        </p:txBody>
      </p:sp>
      <p:sp>
        <p:nvSpPr>
          <p:cNvPr id="167" name="Google Shape;167;p17"/>
          <p:cNvSpPr/>
          <p:nvPr/>
        </p:nvSpPr>
        <p:spPr>
          <a:xfrm>
            <a:off x="6201608" y="2076331"/>
            <a:ext cx="34215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Acompanhar 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estratégias para cada plataforma de streaming: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6201600" y="3413748"/>
            <a:ext cx="3421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Adaptar o conteúdo às tendências de cada serviço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b="0" i="0" sz="1750" u="none" cap="none" strike="noStrike"/>
          </a:p>
        </p:txBody>
      </p:sp>
      <p:sp>
        <p:nvSpPr>
          <p:cNvPr id="169" name="Google Shape;169;p17"/>
          <p:cNvSpPr/>
          <p:nvPr/>
        </p:nvSpPr>
        <p:spPr>
          <a:xfrm>
            <a:off x="10058995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10135552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800" u="none" cap="none" strike="noStrike"/>
          </a:p>
        </p:txBody>
      </p:sp>
      <p:sp>
        <p:nvSpPr>
          <p:cNvPr id="171" name="Google Shape;171;p17"/>
          <p:cNvSpPr/>
          <p:nvPr/>
        </p:nvSpPr>
        <p:spPr>
          <a:xfrm>
            <a:off x="10796100" y="2076316"/>
            <a:ext cx="29769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Expandir repertório artístico: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10796100" y="3019500"/>
            <a:ext cx="34215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Mais músicas = mais streams. Potencializar o alcance orgânico e presença nas plataformas digitais.</a:t>
            </a:r>
            <a:endParaRPr b="0" i="0" sz="1750" u="none" cap="none" strike="noStrike"/>
          </a:p>
        </p:txBody>
      </p:sp>
      <p:sp>
        <p:nvSpPr>
          <p:cNvPr id="173" name="Google Shape;173;p17"/>
          <p:cNvSpPr/>
          <p:nvPr/>
        </p:nvSpPr>
        <p:spPr>
          <a:xfrm>
            <a:off x="793790" y="512659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870347" y="5158502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800" u="none" cap="none" strike="noStrike"/>
          </a:p>
        </p:txBody>
      </p:sp>
      <p:sp>
        <p:nvSpPr>
          <p:cNvPr id="175" name="Google Shape;175;p17"/>
          <p:cNvSpPr/>
          <p:nvPr/>
        </p:nvSpPr>
        <p:spPr>
          <a:xfrm>
            <a:off x="1530900" y="5207150"/>
            <a:ext cx="38982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Investir em marca e identidade artística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: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1566300" y="6081725"/>
            <a:ext cx="38982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Priorizar fatores como identidade artística, contexto cultural, narrativa e autenticidade.  Trabalhar presença digital, engajamento, colaborações e vínculo emocional com fãs.</a:t>
            </a:r>
            <a:endParaRPr b="0" i="0" sz="1750" u="none" cap="none" strike="noStrike"/>
          </a:p>
        </p:txBody>
      </p:sp>
      <p:sp>
        <p:nvSpPr>
          <p:cNvPr id="177" name="Google Shape;177;p17"/>
          <p:cNvSpPr/>
          <p:nvPr/>
        </p:nvSpPr>
        <p:spPr>
          <a:xfrm>
            <a:off x="5475803" y="505039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5552361" y="5082302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5</a:t>
            </a:r>
            <a:endParaRPr b="0" i="0" sz="2800" u="none" cap="none" strike="noStrike"/>
          </a:p>
        </p:txBody>
      </p:sp>
      <p:sp>
        <p:nvSpPr>
          <p:cNvPr id="179" name="Google Shape;179;p17"/>
          <p:cNvSpPr/>
          <p:nvPr/>
        </p:nvSpPr>
        <p:spPr>
          <a:xfrm>
            <a:off x="6212925" y="5128250"/>
            <a:ext cx="3421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Aproveitar tendências e virais:</a:t>
            </a:r>
            <a:endParaRPr b="1" sz="230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6201600" y="6005525"/>
            <a:ext cx="3421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Amplificação rápida por faixa, estimulando viralização orgânica e conteúdos gerados em redes sociais.</a:t>
            </a:r>
            <a:endParaRPr b="0" i="0" sz="1750" u="none" cap="none" strike="noStrike"/>
          </a:p>
        </p:txBody>
      </p:sp>
      <p:sp>
        <p:nvSpPr>
          <p:cNvPr id="181" name="Google Shape;181;p17"/>
          <p:cNvSpPr/>
          <p:nvPr/>
        </p:nvSpPr>
        <p:spPr>
          <a:xfrm>
            <a:off x="10047803" y="512659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10124361" y="5158502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6</a:t>
            </a:r>
            <a:endParaRPr b="0" i="0" sz="2800" u="none" cap="none" strike="noStrike"/>
          </a:p>
        </p:txBody>
      </p:sp>
      <p:sp>
        <p:nvSpPr>
          <p:cNvPr id="183" name="Google Shape;183;p17"/>
          <p:cNvSpPr/>
          <p:nvPr/>
        </p:nvSpPr>
        <p:spPr>
          <a:xfrm>
            <a:off x="10784925" y="5204450"/>
            <a:ext cx="3421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Otimizar a composição com base em padrões de consumo:</a:t>
            </a:r>
            <a:endParaRPr b="1" sz="230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10773600" y="6538925"/>
            <a:ext cx="3421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Priorizar produção moderna e com apelo mais digital. 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>
            <a:off x="1789250" y="3221975"/>
            <a:ext cx="43815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72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Obrigada!</a:t>
            </a:r>
            <a:endParaRPr b="0" i="0" sz="7200" u="none" cap="none" strike="noStrike"/>
          </a:p>
        </p:txBody>
      </p:sp>
      <p:pic>
        <p:nvPicPr>
          <p:cNvPr id="191" name="Google Shape;1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400" y="7620000"/>
            <a:ext cx="1838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 title="Happy Dance GIF by Sappy Seals Community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550" y="1485900"/>
            <a:ext cx="5343674" cy="53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